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04000" y="1769040"/>
            <a:ext cx="907164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PlaceHolder 3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0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9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1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504000" y="1769040"/>
            <a:ext cx="292068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/>
          <p:nvPr/>
        </p:nvSpPr>
        <p:spPr>
          <a:xfrm>
            <a:off x="357119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39" name="PlaceHolder 4"/>
          <p:cNvSpPr/>
          <p:nvPr/>
        </p:nvSpPr>
        <p:spPr>
          <a:xfrm>
            <a:off x="663803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0" name="PlaceHolder 5"/>
          <p:cNvSpPr/>
          <p:nvPr/>
        </p:nvSpPr>
        <p:spPr>
          <a:xfrm>
            <a:off x="503999" y="4059359"/>
            <a:ext cx="2920682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1" name="PlaceHolder 6"/>
          <p:cNvSpPr/>
          <p:nvPr/>
        </p:nvSpPr>
        <p:spPr>
          <a:xfrm>
            <a:off x="3571199" y="4059359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2" name="PlaceHolder 7"/>
          <p:cNvSpPr/>
          <p:nvPr>
            <p:ph type="body" sz="quarter" idx="21"/>
          </p:nvPr>
        </p:nvSpPr>
        <p:spPr>
          <a:xfrm>
            <a:off x="6638039" y="4059359"/>
            <a:ext cx="292068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4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4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00000"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196" y="7065319"/>
            <a:ext cx="629663" cy="3699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485" y="7015533"/>
            <a:ext cx="323392" cy="46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7429" y="6948368"/>
            <a:ext cx="528916" cy="52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cStas and McXtrace: simulation tools for neutron- and X-ray instruments"/>
          <p:cNvSpPr txBox="1"/>
          <p:nvPr/>
        </p:nvSpPr>
        <p:spPr>
          <a:xfrm>
            <a:off x="774468" y="7133836"/>
            <a:ext cx="5338109" cy="1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/>
          <a:lstStyle>
            <a:lvl1pPr defTabSz="501798">
              <a:buClr>
                <a:srgbClr val="000000"/>
              </a:buClr>
              <a:defRPr b="1" sz="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algn="l" defTabSz="1003597">
              <a:defRPr b="1" spc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501798">
              <a:buClr>
                <a:srgbClr val="9A9A9A"/>
              </a:buClr>
              <a:defRPr spc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018" y="7065905"/>
            <a:ext cx="629663" cy="36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oleil-logo.png" descr="solei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5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PlaceHolder 3"/>
          <p:cNvSpPr/>
          <p:nvPr>
            <p:ph type="body" sz="half" idx="21"/>
          </p:nvPr>
        </p:nvSpPr>
        <p:spPr>
          <a:xfrm>
            <a:off x="515268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7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7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9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9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439999" y="-38161"/>
            <a:ext cx="5904002" cy="25146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11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laceHolder 3"/>
          <p:cNvSpPr/>
          <p:nvPr/>
        </p:nvSpPr>
        <p:spPr>
          <a:xfrm>
            <a:off x="5152680" y="1769040"/>
            <a:ext cx="4426921" cy="4384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32" name="PlaceHolder 4"/>
          <p:cNvSpPr/>
          <p:nvPr>
            <p:ph type="body" sz="quarter" idx="21"/>
          </p:nvPr>
        </p:nvSpPr>
        <p:spPr>
          <a:xfrm>
            <a:off x="503999" y="4059359"/>
            <a:ext cx="442692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3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3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54" name="PlaceHolder 4"/>
          <p:cNvSpPr/>
          <p:nvPr>
            <p:ph type="body" sz="quarter" idx="21"/>
          </p:nvPr>
        </p:nvSpPr>
        <p:spPr>
          <a:xfrm>
            <a:off x="5152680" y="4059359"/>
            <a:ext cx="442692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60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55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76" name="PlaceHolder 4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7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" name="image1.pdf" descr="image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41066"/>
            <a:ext cx="1132719" cy="6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4867698" y="70037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mailto:pkwi@fysik.dtu.dk" TargetMode="External"/><Relationship Id="rId5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12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6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cxtrace.org/" TargetMode="External"/><Relationship Id="rId3" Type="http://schemas.openxmlformats.org/officeDocument/2006/relationships/image" Target="../media/image1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1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14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5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.gif"/><Relationship Id="rId4" Type="http://schemas.openxmlformats.org/officeDocument/2006/relationships/image" Target="../media/image18.png"/><Relationship Id="rId5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8040" y="215999"/>
            <a:ext cx="4723921" cy="2781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Shape 1"/>
          <p:cNvSpPr txBox="1"/>
          <p:nvPr/>
        </p:nvSpPr>
        <p:spPr>
          <a:xfrm>
            <a:off x="1017000" y="4451399"/>
            <a:ext cx="8046361" cy="40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pc="-1" sz="1600">
                <a:solidFill>
                  <a:srgbClr val="666666"/>
                </a:solidFill>
              </a:defRPr>
            </a:lvl1pPr>
          </a:lstStyle>
          <a:p>
            <a:pPr/>
            <a:r>
              <a:t>Powered by McStas technology</a:t>
            </a:r>
          </a:p>
        </p:txBody>
      </p:sp>
      <p:sp>
        <p:nvSpPr>
          <p:cNvPr id="277" name="CustomShape 2"/>
          <p:cNvSpPr txBox="1"/>
          <p:nvPr/>
        </p:nvSpPr>
        <p:spPr>
          <a:xfrm>
            <a:off x="866519" y="5049360"/>
            <a:ext cx="8347321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pc="-1" sz="2000"/>
            </a:pPr>
            <a:r>
              <a:t>"McXtrace: a Monte Carlo software package for simulating X-ray optics, beamlines and experiments", </a:t>
            </a:r>
            <a:br/>
            <a:r>
              <a:rPr i="1"/>
              <a:t>Journal of Applied Crystallography</a:t>
            </a:r>
            <a:r>
              <a:t>, vol. 46, part 3, June  2013</a:t>
            </a:r>
          </a:p>
        </p:txBody>
      </p:sp>
      <p:pic>
        <p:nvPicPr>
          <p:cNvPr id="278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440" y="3018959"/>
            <a:ext cx="3129121" cy="14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Shape 3"/>
          <p:cNvSpPr txBox="1"/>
          <p:nvPr/>
        </p:nvSpPr>
        <p:spPr>
          <a:xfrm>
            <a:off x="2492999" y="6552000"/>
            <a:ext cx="5094002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defRPr spc="-1"/>
            </a:pPr>
            <a:r>
              <a:t>Peter Willendrup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pkwi@fysik.dtu.dk</a:t>
            </a:r>
            <a:r>
              <a:t>&gt;</a:t>
            </a:r>
            <a:br/>
            <a:r>
              <a:rPr>
                <a:solidFill>
                  <a:srgbClr val="A7A7A7"/>
                </a:solidFill>
              </a:rPr>
              <a:t>(slides from Erik Bergbäck Knudsen)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7350" y="107660"/>
            <a:ext cx="4407090" cy="299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32" name="When particles move in “free space”, we use ray-tracing  - but in most cases in direction source -&gt; detector"/>
          <p:cNvSpPr txBox="1"/>
          <p:nvPr>
            <p:ph type="body" idx="1"/>
          </p:nvPr>
        </p:nvSpPr>
        <p:spPr>
          <a:xfrm>
            <a:off x="504000" y="2404040"/>
            <a:ext cx="9071641" cy="4384441"/>
          </a:xfrm>
          <a:prstGeom prst="rect">
            <a:avLst/>
          </a:prstGeom>
        </p:spPr>
        <p:txBody>
          <a:bodyPr/>
          <a:lstStyle/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850"/>
            </a:pPr>
            <a:r>
              <a:t>When particles move in “free space”, we use ray-tracing </a:t>
            </a:r>
            <a:br/>
            <a:r>
              <a:t>- but in most cases in direction source -&gt; detector</a:t>
            </a:r>
          </a:p>
        </p:txBody>
      </p:sp>
      <p:pic>
        <p:nvPicPr>
          <p:cNvPr id="333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959" y="1797292"/>
            <a:ext cx="5903517" cy="39258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verall picture: Monte Carlo Ray-Tracing"/>
          <p:cNvSpPr txBox="1"/>
          <p:nvPr>
            <p:ph type="title"/>
          </p:nvPr>
        </p:nvSpPr>
        <p:spPr>
          <a:xfrm>
            <a:off x="1689960" y="3060"/>
            <a:ext cx="5904001" cy="542160"/>
          </a:xfrm>
          <a:prstGeom prst="rect">
            <a:avLst/>
          </a:prstGeom>
        </p:spPr>
        <p:txBody>
          <a:bodyPr/>
          <a:lstStyle/>
          <a:p>
            <a:pPr/>
            <a:r>
              <a:t>Overall picture: Monte Carlo Ray-Tracing 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54" y="2333097"/>
            <a:ext cx="9536568" cy="2760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Important efficiency mechanisms:…"/>
          <p:cNvSpPr txBox="1"/>
          <p:nvPr>
            <p:ph type="body" sz="quarter" idx="4294967295"/>
          </p:nvPr>
        </p:nvSpPr>
        <p:spPr>
          <a:xfrm>
            <a:off x="2100" y="5422552"/>
            <a:ext cx="9279721" cy="1609844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/>
          <a:p>
            <a:pPr marL="180975" indent="-180975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Important efficiency mechanisms: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“Focusing” - e.g. lab source to first slit (4π vs. limited solid angle only)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Rather vs. single particle description, absorption handled though statistics and </a:t>
            </a:r>
            <a:br/>
            <a:r>
              <a:t>downscaling the ray weight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Code Levels</a:t>
            </a:r>
          </a:p>
        </p:txBody>
      </p:sp>
      <p:grpSp>
        <p:nvGrpSpPr>
          <p:cNvPr id="342" name="CustomShape 2"/>
          <p:cNvGrpSpPr/>
          <p:nvPr/>
        </p:nvGrpSpPr>
        <p:grpSpPr>
          <a:xfrm>
            <a:off x="195840" y="1006559"/>
            <a:ext cx="7772401" cy="5852161"/>
            <a:chOff x="0" y="0"/>
            <a:chExt cx="7772400" cy="5852159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7772401" cy="58521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600"/>
                </a:spcBef>
                <a:defRPr spc="-1"/>
              </a:pPr>
            </a:p>
          </p:txBody>
        </p:sp>
        <p:sp>
          <p:nvSpPr>
            <p:cNvPr id="341" name="Instrument file – all users…"/>
            <p:cNvSpPr txBox="1"/>
            <p:nvPr/>
          </p:nvSpPr>
          <p:spPr>
            <a:xfrm>
              <a:off x="0" y="-1"/>
              <a:ext cx="7772400" cy="540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buSzPct val="100000"/>
                <a:buBlip>
                  <a:blip r:embed="rId2"/>
                </a:buBlip>
                <a:defRPr b="1" spc="-1"/>
              </a:pPr>
              <a:r>
                <a:t>Instrument file – all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3"/>
                </a:buBlip>
                <a:defRPr b="1" spc="-1"/>
              </a:pPr>
              <a:r>
                <a:t>existing examples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4"/>
                </a:buBlip>
                <a:defRPr b="1" spc="-1"/>
              </a:pPr>
              <a:r>
                <a:t>user written – GUI assisted</a:t>
              </a:r>
            </a:p>
            <a:p>
              <a:pPr lvl="3" marL="712439" indent="-169559">
                <a:spcBef>
                  <a:spcPts val="600"/>
                </a:spcBef>
                <a:buSzPct val="100000"/>
                <a:buBlip>
                  <a:blip r:embed="rId5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6"/>
                </a:buBlip>
                <a:defRPr spc="-1"/>
              </a:pPr>
              <a:r>
                <a:t>Component files – some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Short pieces of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8"/>
                </a:buBlip>
                <a:defRPr spc="-1"/>
              </a:pPr>
              <a:r>
                <a:t>Easy to modify from existing</a:t>
              </a:r>
            </a:p>
            <a:p>
              <a:pPr lvl="2" marL="647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Kernel code – McXtrace developers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Propagation routines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Intersections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Generated ISO-C code – “no”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Assembled by code generation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Very low overhead of unneeded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Includes runtime libs that comps rely on (propagation etc.)</a:t>
              </a:r>
            </a:p>
          </p:txBody>
        </p:sp>
      </p:grpSp>
      <p:grpSp>
        <p:nvGrpSpPr>
          <p:cNvPr id="345" name="Group 3"/>
          <p:cNvGrpSpPr/>
          <p:nvPr/>
        </p:nvGrpSpPr>
        <p:grpSpPr>
          <a:xfrm>
            <a:off x="4720320" y="1083959"/>
            <a:ext cx="4528080" cy="3671642"/>
            <a:chOff x="0" y="0"/>
            <a:chExt cx="4528079" cy="3671640"/>
          </a:xfrm>
        </p:grpSpPr>
        <p:sp>
          <p:nvSpPr>
            <p:cNvPr id="343" name="CustomShape 4"/>
            <p:cNvSpPr/>
            <p:nvPr/>
          </p:nvSpPr>
          <p:spPr>
            <a:xfrm>
              <a:off x="0" y="-1"/>
              <a:ext cx="4528080" cy="3671642"/>
            </a:xfrm>
            <a:prstGeom prst="ellipse">
              <a:avLst/>
            </a:prstGeom>
            <a:solidFill>
              <a:srgbClr val="BBE0E3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4" name="CustomShape 5"/>
            <p:cNvSpPr txBox="1"/>
            <p:nvPr/>
          </p:nvSpPr>
          <p:spPr>
            <a:xfrm>
              <a:off x="664560" y="537480"/>
              <a:ext cx="3166560" cy="652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2000"/>
              </a:lvl1pPr>
            </a:lstStyle>
            <a:p>
              <a:pPr/>
              <a:r>
                <a:t>Instrument file (average user, point/click, DSL)</a:t>
              </a:r>
            </a:p>
          </p:txBody>
        </p:sp>
      </p:grpSp>
      <p:grpSp>
        <p:nvGrpSpPr>
          <p:cNvPr id="348" name="Group 6"/>
          <p:cNvGrpSpPr/>
          <p:nvPr/>
        </p:nvGrpSpPr>
        <p:grpSpPr>
          <a:xfrm>
            <a:off x="4036319" y="2926800"/>
            <a:ext cx="2695681" cy="2194561"/>
            <a:chOff x="0" y="0"/>
            <a:chExt cx="2695680" cy="2194560"/>
          </a:xfrm>
        </p:grpSpPr>
        <p:sp>
          <p:nvSpPr>
            <p:cNvPr id="346" name="CustomShape 7"/>
            <p:cNvSpPr/>
            <p:nvPr/>
          </p:nvSpPr>
          <p:spPr>
            <a:xfrm>
              <a:off x="425519" y="-1"/>
              <a:ext cx="2270162" cy="2194562"/>
            </a:xfrm>
            <a:prstGeom prst="ellipse">
              <a:avLst/>
            </a:prstGeom>
            <a:solidFill>
              <a:srgbClr val="A3A3E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7" name="CustomShape 8"/>
            <p:cNvSpPr txBox="1"/>
            <p:nvPr/>
          </p:nvSpPr>
          <p:spPr>
            <a:xfrm>
              <a:off x="-1" y="320039"/>
              <a:ext cx="2655722" cy="11356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37600" algn="ctr">
                <a:spcBef>
                  <a:spcPts val="1500"/>
                </a:spcBef>
                <a:buClr>
                  <a:srgbClr val="000000"/>
                </a:buClr>
                <a:buSzPct val="45000"/>
                <a:buChar char="●"/>
                <a:defRPr spc="-1"/>
              </a:lvl1pPr>
            </a:lstStyle>
            <a:p>
              <a:pPr/>
              <a:r>
                <a:t>Component (advanced user, modify from existing, c-code)</a:t>
              </a:r>
            </a:p>
          </p:txBody>
        </p:sp>
      </p:grpSp>
      <p:grpSp>
        <p:nvGrpSpPr>
          <p:cNvPr id="351" name="Group 9"/>
          <p:cNvGrpSpPr/>
          <p:nvPr/>
        </p:nvGrpSpPr>
        <p:grpSpPr>
          <a:xfrm>
            <a:off x="6927119" y="3509640"/>
            <a:ext cx="1991161" cy="2068921"/>
            <a:chOff x="0" y="0"/>
            <a:chExt cx="1991160" cy="2068920"/>
          </a:xfrm>
        </p:grpSpPr>
        <p:sp>
          <p:nvSpPr>
            <p:cNvPr id="349" name="CustomShape 10"/>
            <p:cNvSpPr/>
            <p:nvPr/>
          </p:nvSpPr>
          <p:spPr>
            <a:xfrm>
              <a:off x="-1" y="-1"/>
              <a:ext cx="1991162" cy="2068922"/>
            </a:xfrm>
            <a:prstGeom prst="ellipse">
              <a:avLst/>
            </a:prstGeom>
            <a:solidFill>
              <a:srgbClr val="FFFF0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50" name="CustomShape 11"/>
            <p:cNvSpPr txBox="1"/>
            <p:nvPr/>
          </p:nvSpPr>
          <p:spPr>
            <a:xfrm>
              <a:off x="292679" y="301680"/>
              <a:ext cx="1375202" cy="755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1600"/>
              </a:lvl1pPr>
            </a:lstStyle>
            <a:p>
              <a:pPr/>
              <a:r>
                <a:t>Kernel (McXtrace team)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Instrument file</a:t>
            </a:r>
          </a:p>
        </p:txBody>
      </p:sp>
      <p:pic>
        <p:nvPicPr>
          <p:cNvPr id="354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2000"/>
            <a:ext cx="10079640" cy="638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file</a:t>
            </a:r>
          </a:p>
        </p:txBody>
      </p:sp>
      <p:pic>
        <p:nvPicPr>
          <p:cNvPr id="357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9" y="1238040"/>
            <a:ext cx="10079641" cy="556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size</a:t>
            </a:r>
          </a:p>
        </p:txBody>
      </p:sp>
      <p:pic>
        <p:nvPicPr>
          <p:cNvPr id="360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19" y="1439999"/>
            <a:ext cx="7134482" cy="535068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ne 2"/>
          <p:cNvSpPr/>
          <p:nvPr/>
        </p:nvSpPr>
        <p:spPr>
          <a:xfrm>
            <a:off x="5183999" y="1440000"/>
            <a:ext cx="1800002" cy="9360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2" name="Line 3"/>
          <p:cNvSpPr/>
          <p:nvPr/>
        </p:nvSpPr>
        <p:spPr>
          <a:xfrm flipH="1" flipV="1">
            <a:off x="7200000" y="2447999"/>
            <a:ext cx="1440001" cy="10800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3" name="Line 4"/>
          <p:cNvSpPr/>
          <p:nvPr/>
        </p:nvSpPr>
        <p:spPr>
          <a:xfrm>
            <a:off x="2591999" y="2304000"/>
            <a:ext cx="1296002" cy="129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4" name="TextShape 5"/>
          <p:cNvSpPr txBox="1"/>
          <p:nvPr/>
        </p:nvSpPr>
        <p:spPr>
          <a:xfrm>
            <a:off x="1844999" y="1943999"/>
            <a:ext cx="1782002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PSD_monitor</a:t>
            </a:r>
          </a:p>
        </p:txBody>
      </p:sp>
      <p:sp>
        <p:nvSpPr>
          <p:cNvPr id="365" name="TextShape 6"/>
          <p:cNvSpPr txBox="1"/>
          <p:nvPr/>
        </p:nvSpPr>
        <p:spPr>
          <a:xfrm>
            <a:off x="4076999" y="10637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Single_crystal</a:t>
            </a:r>
          </a:p>
        </p:txBody>
      </p:sp>
      <p:sp>
        <p:nvSpPr>
          <p:cNvPr id="366" name="TextShape 7"/>
          <p:cNvSpPr txBox="1"/>
          <p:nvPr/>
        </p:nvSpPr>
        <p:spPr>
          <a:xfrm>
            <a:off x="8036999" y="3783240"/>
            <a:ext cx="1782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PowderN</a:t>
            </a:r>
          </a:p>
        </p:txBody>
      </p:sp>
      <p:sp>
        <p:nvSpPr>
          <p:cNvPr id="367" name="Line 8"/>
          <p:cNvSpPr/>
          <p:nvPr/>
        </p:nvSpPr>
        <p:spPr>
          <a:xfrm flipH="1">
            <a:off x="7272000" y="1584000"/>
            <a:ext cx="792001" cy="360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8" name="TextShape 9"/>
          <p:cNvSpPr txBox="1"/>
          <p:nvPr/>
        </p:nvSpPr>
        <p:spPr>
          <a:xfrm>
            <a:off x="7461000" y="12239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SasView_model</a:t>
            </a:r>
          </a:p>
        </p:txBody>
      </p:sp>
      <p:sp>
        <p:nvSpPr>
          <p:cNvPr id="369" name="Line 10"/>
          <p:cNvSpPr/>
          <p:nvPr/>
        </p:nvSpPr>
        <p:spPr>
          <a:xfrm flipH="1" flipV="1">
            <a:off x="6191999" y="3384000"/>
            <a:ext cx="1512001" cy="165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0" name="TextShape 11"/>
          <p:cNvSpPr txBox="1"/>
          <p:nvPr/>
        </p:nvSpPr>
        <p:spPr>
          <a:xfrm>
            <a:off x="7461000" y="5223240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Undulator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bother?</a:t>
            </a:r>
          </a:p>
        </p:txBody>
      </p:sp>
      <p:sp>
        <p:nvSpPr>
          <p:cNvPr id="373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simulate when you can just do the experiment?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McXtrace and not sim. package X?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simulate a full beamline?</a:t>
            </a:r>
          </a:p>
        </p:txBody>
      </p:sp>
      <p:sp>
        <p:nvSpPr>
          <p:cNvPr id="376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Users don’t have the luxury you have!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Prospective users may try out experiments.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Teach users how to do experiments.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McXtrace</a:t>
            </a:r>
          </a:p>
        </p:txBody>
      </p:sp>
      <p:sp>
        <p:nvSpPr>
          <p:cNvPr id="379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Community driven code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Fairly easy to extend – write a new component and it automatically fits into the framework.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Portable (need a c-compiler).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Several included standard sample models.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Once written, a simulation/beamline is a real program </a:t>
            </a:r>
            <a:br/>
            <a:r>
              <a:t>in itself.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...but...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 whatever you prefer! XRT, SHADOW, SRW, Ray,...&lt;insert package here&gt;...</a:t>
            </a:r>
            <a:endParaRPr spc="0" sz="3073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</a:t>
            </a:r>
          </a:p>
        </p:txBody>
      </p:sp>
      <p:pic>
        <p:nvPicPr>
          <p:cNvPr id="382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00" y="1008000"/>
            <a:ext cx="9595801" cy="620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Outline</a:t>
            </a:r>
          </a:p>
        </p:txBody>
      </p:sp>
      <p:sp>
        <p:nvSpPr>
          <p:cNvPr id="283" name="TextShape 2"/>
          <p:cNvSpPr txBox="1"/>
          <p:nvPr/>
        </p:nvSpPr>
        <p:spPr>
          <a:xfrm>
            <a:off x="576000" y="1748520"/>
            <a:ext cx="2880000" cy="3686401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McXtrace introduction</a:t>
            </a:r>
          </a:p>
        </p:txBody>
      </p:sp>
      <p:sp>
        <p:nvSpPr>
          <p:cNvPr id="284" name="TextShape 3"/>
          <p:cNvSpPr txBox="1"/>
          <p:nvPr/>
        </p:nvSpPr>
        <p:spPr>
          <a:xfrm>
            <a:off x="3671999" y="1748520"/>
            <a:ext cx="2880001" cy="3686401"/>
          </a:xfrm>
          <a:prstGeom prst="rect">
            <a:avLst/>
          </a:prstGeom>
          <a:solidFill>
            <a:srgbClr val="FFFF66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New features of v. 1.4 taken from simulation of DanMAX</a:t>
            </a:r>
          </a:p>
        </p:txBody>
      </p:sp>
      <p:sp>
        <p:nvSpPr>
          <p:cNvPr id="285" name="TextShape 4"/>
          <p:cNvSpPr txBox="1"/>
          <p:nvPr/>
        </p:nvSpPr>
        <p:spPr>
          <a:xfrm>
            <a:off x="6736680" y="1755719"/>
            <a:ext cx="2880001" cy="3672001"/>
          </a:xfrm>
          <a:prstGeom prst="rect">
            <a:avLst/>
          </a:prstGeom>
          <a:solidFill>
            <a:srgbClr val="66FF99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Other new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web interface</a:t>
            </a:r>
          </a:p>
        </p:txBody>
      </p:sp>
      <p:pic>
        <p:nvPicPr>
          <p:cNvPr id="385" name="Shape 76" descr="Shape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5400"/>
            <a:ext cx="10079281" cy="733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388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389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workflow</a:t>
            </a:r>
          </a:p>
        </p:txBody>
      </p:sp>
      <p:grpSp>
        <p:nvGrpSpPr>
          <p:cNvPr id="394" name="CustomShape 2"/>
          <p:cNvGrpSpPr/>
          <p:nvPr/>
        </p:nvGrpSpPr>
        <p:grpSpPr>
          <a:xfrm>
            <a:off x="359999" y="1943999"/>
            <a:ext cx="1584002" cy="504001"/>
            <a:chOff x="0" y="0"/>
            <a:chExt cx="1584000" cy="504000"/>
          </a:xfrm>
        </p:grpSpPr>
        <p:sp>
          <p:nvSpPr>
            <p:cNvPr id="392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FF66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3" name="SPECTRA"/>
            <p:cNvSpPr txBox="1"/>
            <p:nvPr/>
          </p:nvSpPr>
          <p:spPr>
            <a:xfrm>
              <a:off x="201239" y="77389"/>
              <a:ext cx="1181522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SPECTRA</a:t>
              </a:r>
            </a:p>
          </p:txBody>
        </p:sp>
      </p:grpSp>
      <p:grpSp>
        <p:nvGrpSpPr>
          <p:cNvPr id="397" name="CustomShape 3"/>
          <p:cNvGrpSpPr/>
          <p:nvPr/>
        </p:nvGrpSpPr>
        <p:grpSpPr>
          <a:xfrm>
            <a:off x="359999" y="2447999"/>
            <a:ext cx="1584002" cy="504001"/>
            <a:chOff x="0" y="0"/>
            <a:chExt cx="1584000" cy="504000"/>
          </a:xfrm>
        </p:grpSpPr>
        <p:sp>
          <p:nvSpPr>
            <p:cNvPr id="395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6666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6" name="SRW"/>
            <p:cNvSpPr txBox="1"/>
            <p:nvPr/>
          </p:nvSpPr>
          <p:spPr>
            <a:xfrm>
              <a:off x="476242" y="77389"/>
              <a:ext cx="63151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SRW</a:t>
              </a:r>
            </a:p>
          </p:txBody>
        </p:sp>
      </p:grpSp>
      <p:sp>
        <p:nvSpPr>
          <p:cNvPr id="398" name="CustomShape 4"/>
          <p:cNvSpPr/>
          <p:nvPr/>
        </p:nvSpPr>
        <p:spPr>
          <a:xfrm>
            <a:off x="2232000" y="215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01" name="CustomShape 5"/>
          <p:cNvGrpSpPr/>
          <p:nvPr/>
        </p:nvGrpSpPr>
        <p:grpSpPr>
          <a:xfrm>
            <a:off x="2952000" y="2015999"/>
            <a:ext cx="1080001" cy="576002"/>
            <a:chOff x="0" y="0"/>
            <a:chExt cx="1079999" cy="576000"/>
          </a:xfrm>
        </p:grpSpPr>
        <p:sp>
          <p:nvSpPr>
            <p:cNvPr id="399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0" name="DCM"/>
            <p:cNvSpPr txBox="1"/>
            <p:nvPr/>
          </p:nvSpPr>
          <p:spPr>
            <a:xfrm>
              <a:off x="228540" y="113389"/>
              <a:ext cx="622920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DCM</a:t>
              </a:r>
            </a:p>
          </p:txBody>
        </p:sp>
      </p:grpSp>
      <p:grpSp>
        <p:nvGrpSpPr>
          <p:cNvPr id="404" name="CustomShape 6"/>
          <p:cNvGrpSpPr/>
          <p:nvPr/>
        </p:nvGrpSpPr>
        <p:grpSpPr>
          <a:xfrm>
            <a:off x="359999" y="4176000"/>
            <a:ext cx="1584002" cy="720001"/>
            <a:chOff x="0" y="0"/>
            <a:chExt cx="1584000" cy="719999"/>
          </a:xfrm>
        </p:grpSpPr>
        <p:sp>
          <p:nvSpPr>
            <p:cNvPr id="402" name="Rectangle"/>
            <p:cNvSpPr/>
            <p:nvPr/>
          </p:nvSpPr>
          <p:spPr>
            <a:xfrm>
              <a:off x="-1" y="0"/>
              <a:ext cx="1584002" cy="720000"/>
            </a:xfrm>
            <a:prstGeom prst="rect">
              <a:avLst/>
            </a:prstGeom>
            <a:solidFill>
              <a:srgbClr val="9900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3" name="SHADOW/…"/>
            <p:cNvSpPr txBox="1"/>
            <p:nvPr/>
          </p:nvSpPr>
          <p:spPr>
            <a:xfrm>
              <a:off x="194988" y="52039"/>
              <a:ext cx="1194024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SHADOW/</a:t>
              </a:r>
            </a:p>
            <a:p>
              <a:pPr algn="ctr">
                <a:defRPr spc="-1"/>
              </a:pPr>
              <a:r>
                <a:t>MASH</a:t>
              </a:r>
            </a:p>
          </p:txBody>
        </p:sp>
      </p:grpSp>
      <p:sp>
        <p:nvSpPr>
          <p:cNvPr id="405" name="CustomShape 7"/>
          <p:cNvSpPr/>
          <p:nvPr/>
        </p:nvSpPr>
        <p:spPr>
          <a:xfrm>
            <a:off x="2232000" y="431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08" name="CustomShape 8"/>
          <p:cNvGrpSpPr/>
          <p:nvPr/>
        </p:nvGrpSpPr>
        <p:grpSpPr>
          <a:xfrm>
            <a:off x="2807999" y="4103999"/>
            <a:ext cx="1152001" cy="1008001"/>
            <a:chOff x="0" y="0"/>
            <a:chExt cx="1152000" cy="1008000"/>
          </a:xfrm>
        </p:grpSpPr>
        <p:sp>
          <p:nvSpPr>
            <p:cNvPr id="406" name="Rectangle"/>
            <p:cNvSpPr/>
            <p:nvPr/>
          </p:nvSpPr>
          <p:spPr>
            <a:xfrm>
              <a:off x="-1" y="-1"/>
              <a:ext cx="1152002" cy="1008002"/>
            </a:xfrm>
            <a:prstGeom prst="rect">
              <a:avLst/>
            </a:prstGeom>
            <a:solidFill>
              <a:srgbClr val="FF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7" name="Crystal/…"/>
            <p:cNvSpPr txBox="1"/>
            <p:nvPr/>
          </p:nvSpPr>
          <p:spPr>
            <a:xfrm>
              <a:off x="29656" y="62689"/>
              <a:ext cx="109268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Crystal/</a:t>
              </a:r>
            </a:p>
            <a:p>
              <a:pPr algn="ctr">
                <a:defRPr spc="-1"/>
              </a:pPr>
              <a:r>
                <a:t>Heatload</a:t>
              </a:r>
            </a:p>
            <a:p>
              <a:pPr algn="ctr">
                <a:defRPr spc="-1"/>
              </a:pPr>
              <a:r>
                <a:t>COMSOL</a:t>
              </a:r>
            </a:p>
          </p:txBody>
        </p:sp>
      </p:grpSp>
      <p:sp>
        <p:nvSpPr>
          <p:cNvPr id="409" name="CustomShape 9"/>
          <p:cNvSpPr/>
          <p:nvPr/>
        </p:nvSpPr>
        <p:spPr>
          <a:xfrm rot="19112401">
            <a:off x="3878205" y="3175724"/>
            <a:ext cx="1113122" cy="39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59"/>
                </a:moveTo>
                <a:lnTo>
                  <a:pt x="16203" y="5400"/>
                </a:lnTo>
                <a:lnTo>
                  <a:pt x="16197" y="0"/>
                </a:lnTo>
                <a:lnTo>
                  <a:pt x="21600" y="10780"/>
                </a:lnTo>
                <a:lnTo>
                  <a:pt x="16210" y="21600"/>
                </a:lnTo>
                <a:lnTo>
                  <a:pt x="16203" y="16200"/>
                </a:lnTo>
                <a:lnTo>
                  <a:pt x="7" y="16240"/>
                </a:lnTo>
                <a:lnTo>
                  <a:pt x="0" y="5459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0" name="TextShape 10"/>
          <p:cNvSpPr txBox="1"/>
          <p:nvPr/>
        </p:nvSpPr>
        <p:spPr>
          <a:xfrm>
            <a:off x="2204999" y="1669680"/>
            <a:ext cx="44748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PDF</a:t>
            </a:r>
          </a:p>
        </p:txBody>
      </p:sp>
      <p:grpSp>
        <p:nvGrpSpPr>
          <p:cNvPr id="413" name="CustomShape 11"/>
          <p:cNvGrpSpPr/>
          <p:nvPr/>
        </p:nvGrpSpPr>
        <p:grpSpPr>
          <a:xfrm>
            <a:off x="4896000" y="2015999"/>
            <a:ext cx="1080000" cy="576002"/>
            <a:chOff x="0" y="0"/>
            <a:chExt cx="1079999" cy="576000"/>
          </a:xfrm>
        </p:grpSpPr>
        <p:sp>
          <p:nvSpPr>
            <p:cNvPr id="411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12" name="DMM"/>
            <p:cNvSpPr txBox="1"/>
            <p:nvPr/>
          </p:nvSpPr>
          <p:spPr>
            <a:xfrm>
              <a:off x="215871" y="113389"/>
              <a:ext cx="648258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DMM</a:t>
              </a:r>
            </a:p>
          </p:txBody>
        </p:sp>
      </p:grpSp>
      <p:grpSp>
        <p:nvGrpSpPr>
          <p:cNvPr id="416" name="CustomShape 12"/>
          <p:cNvGrpSpPr/>
          <p:nvPr/>
        </p:nvGrpSpPr>
        <p:grpSpPr>
          <a:xfrm>
            <a:off x="4875130" y="4464000"/>
            <a:ext cx="1193740" cy="720000"/>
            <a:chOff x="0" y="0"/>
            <a:chExt cx="1193738" cy="719999"/>
          </a:xfrm>
        </p:grpSpPr>
        <p:sp>
          <p:nvSpPr>
            <p:cNvPr id="414" name="Rectangle"/>
            <p:cNvSpPr/>
            <p:nvPr/>
          </p:nvSpPr>
          <p:spPr>
            <a:xfrm>
              <a:off x="20869" y="0"/>
              <a:ext cx="1152001" cy="720000"/>
            </a:xfrm>
            <a:prstGeom prst="rect">
              <a:avLst/>
            </a:prstGeom>
            <a:solidFill>
              <a:srgbClr val="FF99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15" name="IMD/…"/>
            <p:cNvSpPr txBox="1"/>
            <p:nvPr/>
          </p:nvSpPr>
          <p:spPr>
            <a:xfrm>
              <a:off x="0" y="52039"/>
              <a:ext cx="1193739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IMD/</a:t>
              </a:r>
            </a:p>
            <a:p>
              <a:pPr algn="ctr">
                <a:defRPr spc="-1"/>
              </a:pPr>
              <a:r>
                <a:t>Multilayers</a:t>
              </a:r>
            </a:p>
          </p:txBody>
        </p:sp>
      </p:grpSp>
      <p:sp>
        <p:nvSpPr>
          <p:cNvPr id="417" name="CustomShape 13"/>
          <p:cNvSpPr/>
          <p:nvPr/>
        </p:nvSpPr>
        <p:spPr>
          <a:xfrm rot="16200000">
            <a:off x="4608000" y="3456359"/>
            <a:ext cx="1655641" cy="21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1"/>
                </a:moveTo>
                <a:lnTo>
                  <a:pt x="16196" y="5391"/>
                </a:lnTo>
                <a:lnTo>
                  <a:pt x="16196" y="0"/>
                </a:lnTo>
                <a:lnTo>
                  <a:pt x="21600" y="10782"/>
                </a:lnTo>
                <a:lnTo>
                  <a:pt x="16196" y="21600"/>
                </a:lnTo>
                <a:lnTo>
                  <a:pt x="16196" y="16173"/>
                </a:lnTo>
                <a:lnTo>
                  <a:pt x="0" y="16173"/>
                </a:lnTo>
                <a:lnTo>
                  <a:pt x="0" y="5391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8" name="CustomShape 14"/>
          <p:cNvSpPr/>
          <p:nvPr/>
        </p:nvSpPr>
        <p:spPr>
          <a:xfrm>
            <a:off x="144000" y="1583999"/>
            <a:ext cx="1944000" cy="3744002"/>
          </a:xfrm>
          <a:prstGeom prst="rect">
            <a:avLst/>
          </a:prstGeom>
          <a:ln w="10080">
            <a:solidFill>
              <a:srgbClr val="3465A4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9" name="TextShape 15"/>
          <p:cNvSpPr txBox="1"/>
          <p:nvPr/>
        </p:nvSpPr>
        <p:spPr>
          <a:xfrm>
            <a:off x="188999" y="5040000"/>
            <a:ext cx="107820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Undulator</a:t>
            </a:r>
          </a:p>
        </p:txBody>
      </p:sp>
      <p:grpSp>
        <p:nvGrpSpPr>
          <p:cNvPr id="422" name="CustomShape 16"/>
          <p:cNvGrpSpPr/>
          <p:nvPr/>
        </p:nvGrpSpPr>
        <p:grpSpPr>
          <a:xfrm>
            <a:off x="359999" y="2952000"/>
            <a:ext cx="1584002" cy="504001"/>
            <a:chOff x="0" y="0"/>
            <a:chExt cx="1584000" cy="504000"/>
          </a:xfrm>
        </p:grpSpPr>
        <p:sp>
          <p:nvSpPr>
            <p:cNvPr id="420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21" name="McXtrace"/>
            <p:cNvSpPr txBox="1"/>
            <p:nvPr/>
          </p:nvSpPr>
          <p:spPr>
            <a:xfrm>
              <a:off x="258452" y="77389"/>
              <a:ext cx="106709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McXtrace</a:t>
              </a:r>
            </a:p>
          </p:txBody>
        </p:sp>
      </p:grpSp>
      <p:sp>
        <p:nvSpPr>
          <p:cNvPr id="423" name="CustomShape 17"/>
          <p:cNvSpPr/>
          <p:nvPr/>
        </p:nvSpPr>
        <p:spPr>
          <a:xfrm>
            <a:off x="4260960" y="2172960"/>
            <a:ext cx="431641" cy="431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26" name="CustomShape 18"/>
          <p:cNvGrpSpPr/>
          <p:nvPr/>
        </p:nvGrpSpPr>
        <p:grpSpPr>
          <a:xfrm>
            <a:off x="6624000" y="1368000"/>
            <a:ext cx="1728001" cy="2016001"/>
            <a:chOff x="0" y="0"/>
            <a:chExt cx="1727999" cy="2016000"/>
          </a:xfrm>
        </p:grpSpPr>
        <p:sp>
          <p:nvSpPr>
            <p:cNvPr id="424" name="Rectangle"/>
            <p:cNvSpPr/>
            <p:nvPr/>
          </p:nvSpPr>
          <p:spPr>
            <a:xfrm>
              <a:off x="0" y="-1"/>
              <a:ext cx="1728000" cy="201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 sz="1400"/>
              </a:pPr>
            </a:p>
          </p:txBody>
        </p:sp>
        <p:sp>
          <p:nvSpPr>
            <p:cNvPr id="425" name="Optics/…"/>
            <p:cNvSpPr txBox="1"/>
            <p:nvPr/>
          </p:nvSpPr>
          <p:spPr>
            <a:xfrm>
              <a:off x="225467" y="559508"/>
              <a:ext cx="1277065" cy="896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 sz="1400"/>
              </a:pPr>
              <a:r>
                <a:t>Optics/</a:t>
              </a:r>
            </a:p>
            <a:p>
              <a:pPr algn="ctr">
                <a:defRPr spc="-1" sz="1400"/>
              </a:pPr>
              <a:r>
                <a:t>Experiments</a:t>
              </a:r>
            </a:p>
            <a:p>
              <a:pPr algn="ctr">
                <a:defRPr spc="-1" sz="1400"/>
              </a:pPr>
              <a:r>
                <a:t>(Powder,</a:t>
              </a:r>
            </a:p>
            <a:p>
              <a:pPr algn="ctr">
                <a:defRPr spc="-1" sz="1400"/>
              </a:pPr>
              <a:r>
                <a:t>Abs. Phantom)</a:t>
              </a:r>
            </a:p>
          </p:txBody>
        </p:sp>
      </p:grpSp>
      <p:sp>
        <p:nvSpPr>
          <p:cNvPr id="427" name="TextShape 19"/>
          <p:cNvSpPr txBox="1"/>
          <p:nvPr/>
        </p:nvSpPr>
        <p:spPr>
          <a:xfrm>
            <a:off x="2259359" y="5773680"/>
            <a:ext cx="866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Heat map</a:t>
            </a:r>
          </a:p>
        </p:txBody>
      </p:sp>
      <p:sp>
        <p:nvSpPr>
          <p:cNvPr id="428" name="Line 20"/>
          <p:cNvSpPr/>
          <p:nvPr/>
        </p:nvSpPr>
        <p:spPr>
          <a:xfrm flipV="1">
            <a:off x="2447999" y="4895999"/>
            <a:ext cx="1" cy="792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9" name="TextShape 21"/>
          <p:cNvSpPr txBox="1"/>
          <p:nvPr/>
        </p:nvSpPr>
        <p:spPr>
          <a:xfrm>
            <a:off x="2204999" y="3023999"/>
            <a:ext cx="1206001" cy="49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1400"/>
            </a:pPr>
            <a:r>
              <a:t>Heat</a:t>
            </a:r>
          </a:p>
          <a:p>
            <a:pPr>
              <a:defRPr spc="-1" sz="1400"/>
            </a:pPr>
            <a:r>
              <a:t>Deformation</a:t>
            </a:r>
          </a:p>
        </p:txBody>
      </p:sp>
      <p:sp>
        <p:nvSpPr>
          <p:cNvPr id="430" name="CustomShape 22"/>
          <p:cNvSpPr/>
          <p:nvPr/>
        </p:nvSpPr>
        <p:spPr>
          <a:xfrm rot="16200000">
            <a:off x="3030120" y="3161879"/>
            <a:ext cx="9950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96" y="5396"/>
                </a:lnTo>
                <a:lnTo>
                  <a:pt x="16196" y="0"/>
                </a:lnTo>
                <a:lnTo>
                  <a:pt x="21600" y="10791"/>
                </a:lnTo>
                <a:lnTo>
                  <a:pt x="16196" y="21600"/>
                </a:lnTo>
                <a:lnTo>
                  <a:pt x="16196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31" name="TextShape 23"/>
          <p:cNvSpPr txBox="1"/>
          <p:nvPr/>
        </p:nvSpPr>
        <p:spPr>
          <a:xfrm>
            <a:off x="6020999" y="3744000"/>
            <a:ext cx="1352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Reflectivity map</a:t>
            </a:r>
          </a:p>
        </p:txBody>
      </p:sp>
      <p:grpSp>
        <p:nvGrpSpPr>
          <p:cNvPr id="434" name="CustomShape 24"/>
          <p:cNvGrpSpPr/>
          <p:nvPr/>
        </p:nvGrpSpPr>
        <p:grpSpPr>
          <a:xfrm>
            <a:off x="8855999" y="1367999"/>
            <a:ext cx="1080001" cy="2088002"/>
            <a:chOff x="0" y="0"/>
            <a:chExt cx="1079999" cy="2088000"/>
          </a:xfrm>
        </p:grpSpPr>
        <p:sp>
          <p:nvSpPr>
            <p:cNvPr id="432" name="Rectangle"/>
            <p:cNvSpPr/>
            <p:nvPr/>
          </p:nvSpPr>
          <p:spPr>
            <a:xfrm>
              <a:off x="0" y="-1"/>
              <a:ext cx="1080000" cy="2088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3" name="Detectors"/>
            <p:cNvSpPr txBox="1"/>
            <p:nvPr/>
          </p:nvSpPr>
          <p:spPr>
            <a:xfrm>
              <a:off x="97" y="869389"/>
              <a:ext cx="107980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Detectors</a:t>
              </a:r>
            </a:p>
          </p:txBody>
        </p:sp>
      </p:grpSp>
      <p:sp>
        <p:nvSpPr>
          <p:cNvPr id="435" name="CustomShape 25"/>
          <p:cNvSpPr/>
          <p:nvPr/>
        </p:nvSpPr>
        <p:spPr>
          <a:xfrm>
            <a:off x="8423999" y="2016000"/>
            <a:ext cx="359642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36" name="CustomShape 26"/>
          <p:cNvSpPr/>
          <p:nvPr/>
        </p:nvSpPr>
        <p:spPr>
          <a:xfrm>
            <a:off x="6120000" y="2016000"/>
            <a:ext cx="359641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39" name="CustomShape 27"/>
          <p:cNvGrpSpPr/>
          <p:nvPr/>
        </p:nvGrpSpPr>
        <p:grpSpPr>
          <a:xfrm>
            <a:off x="7716959" y="5700960"/>
            <a:ext cx="1800001" cy="1584001"/>
            <a:chOff x="0" y="0"/>
            <a:chExt cx="1800000" cy="1584000"/>
          </a:xfrm>
        </p:grpSpPr>
        <p:sp>
          <p:nvSpPr>
            <p:cNvPr id="437" name="Rectangle"/>
            <p:cNvSpPr/>
            <p:nvPr/>
          </p:nvSpPr>
          <p:spPr>
            <a:xfrm>
              <a:off x="-1" y="-1"/>
              <a:ext cx="1800002" cy="158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8" name="Detector models…"/>
            <p:cNvSpPr txBox="1"/>
            <p:nvPr/>
          </p:nvSpPr>
          <p:spPr>
            <a:xfrm>
              <a:off x="17411" y="350689"/>
              <a:ext cx="176517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Detector models</a:t>
              </a:r>
            </a:p>
            <a:p>
              <a:pPr algn="ctr">
                <a:defRPr spc="-1"/>
              </a:pPr>
              <a:r>
                <a:t>G4 / MCNP / </a:t>
              </a:r>
            </a:p>
            <a:p>
              <a:pPr algn="ctr">
                <a:defRPr spc="-1"/>
              </a:pPr>
              <a:r>
                <a:t>Penelope</a:t>
              </a:r>
            </a:p>
          </p:txBody>
        </p:sp>
      </p:grpSp>
      <p:sp>
        <p:nvSpPr>
          <p:cNvPr id="440" name="CustomShape 28"/>
          <p:cNvSpPr/>
          <p:nvPr/>
        </p:nvSpPr>
        <p:spPr>
          <a:xfrm rot="6933000">
            <a:off x="8519819" y="4527815"/>
            <a:ext cx="1008721" cy="34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28"/>
                </a:moveTo>
                <a:lnTo>
                  <a:pt x="16200" y="5383"/>
                </a:lnTo>
                <a:lnTo>
                  <a:pt x="16200" y="0"/>
                </a:lnTo>
                <a:lnTo>
                  <a:pt x="21600" y="10789"/>
                </a:lnTo>
                <a:lnTo>
                  <a:pt x="16208" y="21600"/>
                </a:lnTo>
                <a:lnTo>
                  <a:pt x="16200" y="16217"/>
                </a:lnTo>
                <a:lnTo>
                  <a:pt x="0" y="16262"/>
                </a:lnTo>
                <a:lnTo>
                  <a:pt x="0" y="5428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43" name="CustomShape 29"/>
          <p:cNvGrpSpPr/>
          <p:nvPr/>
        </p:nvGrpSpPr>
        <p:grpSpPr>
          <a:xfrm>
            <a:off x="359999" y="3445919"/>
            <a:ext cx="1584002" cy="504001"/>
            <a:chOff x="0" y="0"/>
            <a:chExt cx="1584000" cy="504000"/>
          </a:xfrm>
        </p:grpSpPr>
        <p:sp>
          <p:nvSpPr>
            <p:cNvPr id="441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42" name="FLUKA"/>
            <p:cNvSpPr txBox="1"/>
            <p:nvPr/>
          </p:nvSpPr>
          <p:spPr>
            <a:xfrm>
              <a:off x="372562" y="77389"/>
              <a:ext cx="83887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FLUKA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MCPL</a:t>
            </a:r>
          </a:p>
        </p:txBody>
      </p:sp>
      <p:pic>
        <p:nvPicPr>
          <p:cNvPr id="446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" y="1656000"/>
            <a:ext cx="10079641" cy="560268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TextShape 2"/>
          <p:cNvSpPr txBox="1"/>
          <p:nvPr/>
        </p:nvSpPr>
        <p:spPr>
          <a:xfrm>
            <a:off x="477000" y="1368000"/>
            <a:ext cx="3597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Monte Carlo Particle List-format</a:t>
            </a:r>
          </a:p>
        </p:txBody>
      </p:sp>
      <p:sp>
        <p:nvSpPr>
          <p:cNvPr id="448" name="TextShape 3"/>
          <p:cNvSpPr txBox="1"/>
          <p:nvPr/>
        </p:nvSpPr>
        <p:spPr>
          <a:xfrm>
            <a:off x="188999" y="7258680"/>
            <a:ext cx="234180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Courtesy T. Kittelmann,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MCPL</a:t>
            </a:r>
          </a:p>
        </p:txBody>
      </p:sp>
      <p:pic>
        <p:nvPicPr>
          <p:cNvPr id="4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" y="1656000"/>
            <a:ext cx="10079641" cy="560268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TextShape 2"/>
          <p:cNvSpPr txBox="1"/>
          <p:nvPr/>
        </p:nvSpPr>
        <p:spPr>
          <a:xfrm>
            <a:off x="477000" y="1368000"/>
            <a:ext cx="3597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Monte Carlo Particle List-format</a:t>
            </a:r>
          </a:p>
        </p:txBody>
      </p:sp>
      <p:sp>
        <p:nvSpPr>
          <p:cNvPr id="453" name="TextShape 3"/>
          <p:cNvSpPr txBox="1"/>
          <p:nvPr/>
        </p:nvSpPr>
        <p:spPr>
          <a:xfrm>
            <a:off x="188999" y="7258680"/>
            <a:ext cx="234180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Courtesy T. Kittelmann, ESS</a:t>
            </a:r>
          </a:p>
        </p:txBody>
      </p:sp>
      <p:sp>
        <p:nvSpPr>
          <p:cNvPr id="454" name="Line 4"/>
          <p:cNvSpPr/>
          <p:nvPr/>
        </p:nvSpPr>
        <p:spPr>
          <a:xfrm flipV="1">
            <a:off x="4680000" y="2807999"/>
            <a:ext cx="72001" cy="1080001"/>
          </a:xfrm>
          <a:prstGeom prst="line">
            <a:avLst/>
          </a:prstGeom>
          <a:ln>
            <a:solidFill>
              <a:srgbClr val="000000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5" name="Line 5"/>
          <p:cNvSpPr/>
          <p:nvPr/>
        </p:nvSpPr>
        <p:spPr>
          <a:xfrm flipV="1">
            <a:off x="4557600" y="2808359"/>
            <a:ext cx="72001" cy="1080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56" name="image46.png" descr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8000" y="1816919"/>
            <a:ext cx="1152001" cy="63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459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460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ustomShape 3"/>
          <p:cNvSpPr/>
          <p:nvPr/>
        </p:nvSpPr>
        <p:spPr>
          <a:xfrm>
            <a:off x="1079999" y="4392000"/>
            <a:ext cx="1872002" cy="1080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New Source: Undulator</a:t>
            </a:r>
          </a:p>
        </p:txBody>
      </p:sp>
      <p:pic>
        <p:nvPicPr>
          <p:cNvPr id="464" name="image48.pdf" descr="image4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99" y="1152000"/>
            <a:ext cx="7173361" cy="5023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age23image22512240.png" descr="page23image225122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408" y="953442"/>
            <a:ext cx="8400117" cy="5880082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Text"/>
          <p:cNvSpPr txBox="1"/>
          <p:nvPr/>
        </p:nvSpPr>
        <p:spPr>
          <a:xfrm>
            <a:off x="-5112051" y="-70104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8959"/>
            <a:ext cx="3420001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pic>
        <p:nvPicPr>
          <p:cNvPr id="470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999" y="166895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51.png" descr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5519" y="1670760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52.png" descr="image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5999" y="445607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53.png" descr="image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05519" y="445428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54.png" descr="image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4454280"/>
            <a:ext cx="3420001" cy="2563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6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7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78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79" name="TextShape 6"/>
          <p:cNvSpPr txBox="1"/>
          <p:nvPr/>
        </p:nvSpPr>
        <p:spPr>
          <a:xfrm>
            <a:off x="764999" y="863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  <p:sp>
        <p:nvSpPr>
          <p:cNvPr id="480" name="TextShape 7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81" name="TextShape 8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82" name="TextShape 9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56.png" descr="image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999" y="439811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57.png" descr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00" y="1706399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58.png" descr="image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00" y="4399920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59.png" descr="image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60.png" descr="image6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07999" y="4399920"/>
            <a:ext cx="3420002" cy="255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491" name="TextShape 2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92" name="TextShape 3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93" name="TextShape 4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  <p:sp>
        <p:nvSpPr>
          <p:cNvPr id="494" name="CustomShape 5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5" name="CustomShape 6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6" name="TextShape 7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97" name="TextShape 8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98" name="TextShape 9"/>
          <p:cNvSpPr txBox="1"/>
          <p:nvPr/>
        </p:nvSpPr>
        <p:spPr>
          <a:xfrm>
            <a:off x="5301000" y="647999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499" name="TextShape 10"/>
          <p:cNvSpPr txBox="1"/>
          <p:nvPr/>
        </p:nvSpPr>
        <p:spPr>
          <a:xfrm>
            <a:off x="908999" y="647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399" y="171216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62.png" descr="image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600" y="1712160"/>
            <a:ext cx="3420001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63.png" descr="image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9199" y="4460399"/>
            <a:ext cx="34668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64.png" descr="image6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399" y="4461119"/>
            <a:ext cx="3420002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506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7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8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509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510" name="TextShape 6"/>
          <p:cNvSpPr txBox="1"/>
          <p:nvPr/>
        </p:nvSpPr>
        <p:spPr>
          <a:xfrm>
            <a:off x="6562080" y="1368000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511" name="TextShape 7"/>
          <p:cNvSpPr txBox="1"/>
          <p:nvPr/>
        </p:nvSpPr>
        <p:spPr>
          <a:xfrm>
            <a:off x="2276999" y="1365839"/>
            <a:ext cx="15948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No emittance </a:t>
            </a:r>
          </a:p>
        </p:txBody>
      </p:sp>
      <p:sp>
        <p:nvSpPr>
          <p:cNvPr id="512" name="TextShape 8"/>
          <p:cNvSpPr txBox="1"/>
          <p:nvPr/>
        </p:nvSpPr>
        <p:spPr>
          <a:xfrm>
            <a:off x="1052999" y="863999"/>
            <a:ext cx="2214002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Log-plots.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3999"/>
            <a:ext cx="10080001" cy="54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Where?</a:t>
            </a:r>
          </a:p>
        </p:txBody>
      </p:sp>
      <p:pic>
        <p:nvPicPr>
          <p:cNvPr id="28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7999" y="2016000"/>
            <a:ext cx="306001" cy="36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6999" y="1516680"/>
            <a:ext cx="495001" cy="139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0000" y="1008000"/>
            <a:ext cx="495001" cy="20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200" y="1656000"/>
            <a:ext cx="64080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83160" y="1727999"/>
            <a:ext cx="24084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32000" y="4252319"/>
            <a:ext cx="593281" cy="283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17" descr="Picture 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53800" y="1800000"/>
            <a:ext cx="574201" cy="28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47999" y="2447999"/>
            <a:ext cx="364681" cy="169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20" descr="Picture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11999" y="1058400"/>
            <a:ext cx="240841" cy="23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21" descr="Picture 2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43999" y="863999"/>
            <a:ext cx="216001" cy="2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22" descr="Picture 2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31999" y="990000"/>
            <a:ext cx="475921" cy="30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oleil-logo.png" descr="soleil-logo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Plot scan results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71" r="0" b="0"/>
          <a:stretch>
            <a:fillRect/>
          </a:stretch>
        </p:blipFill>
        <p:spPr>
          <a:xfrm>
            <a:off x="0" y="1011907"/>
            <a:ext cx="10071100" cy="5658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soleil-logo.png" descr="soleil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Plot scan results</a:t>
            </a:r>
          </a:p>
        </p:txBody>
      </p:sp>
      <p:pic>
        <p:nvPicPr>
          <p:cNvPr id="51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00" y="1439999"/>
            <a:ext cx="7138441" cy="41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67.png" descr="image6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0" y="1223999"/>
            <a:ext cx="10079640" cy="5794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523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524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ustomShape 3"/>
          <p:cNvSpPr/>
          <p:nvPr/>
        </p:nvSpPr>
        <p:spPr>
          <a:xfrm>
            <a:off x="3455999" y="4103999"/>
            <a:ext cx="2664001" cy="1368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28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636279"/>
            <a:ext cx="4426922" cy="264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70.png" descr="image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636279"/>
            <a:ext cx="4426921" cy="264960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TextShape 2"/>
          <p:cNvSpPr txBox="1"/>
          <p:nvPr/>
        </p:nvSpPr>
        <p:spPr>
          <a:xfrm>
            <a:off x="1429919" y="2088000"/>
            <a:ext cx="257400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Flat</a:t>
            </a:r>
          </a:p>
        </p:txBody>
      </p:sp>
      <p:sp>
        <p:nvSpPr>
          <p:cNvPr id="531" name="TextShape 3"/>
          <p:cNvSpPr txBox="1"/>
          <p:nvPr/>
        </p:nvSpPr>
        <p:spPr>
          <a:xfrm>
            <a:off x="6510600" y="2088000"/>
            <a:ext cx="1710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Bent (r=200m)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34" name="image71.pdf" descr="image7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age31image22790352.jpg" descr="page31image2279035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ext"/>
          <p:cNvSpPr txBox="1"/>
          <p:nvPr/>
        </p:nvSpPr>
        <p:spPr>
          <a:xfrm>
            <a:off x="-4914900" y="-6577353"/>
            <a:ext cx="1270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age31image22790352.jpg" descr="page31image227903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40" name="image72.pdf" descr="image7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TextShape 2"/>
          <p:cNvSpPr txBox="1"/>
          <p:nvPr/>
        </p:nvSpPr>
        <p:spPr>
          <a:xfrm>
            <a:off x="359999" y="1295999"/>
            <a:ext cx="6984002" cy="136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0" dist="101823" dir="2700000">
              <a:srgbClr val="80808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Currently limited to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Single atom crystals</a:t>
            </a:r>
            <a:br/>
            <a:br/>
            <a:r>
              <a:t>… but we’re working on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Multilayer coating</a:t>
            </a:r>
          </a:p>
        </p:txBody>
      </p:sp>
      <p:pic>
        <p:nvPicPr>
          <p:cNvPr id="544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200" y="1439999"/>
            <a:ext cx="6094801" cy="4570921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ustomShape 2"/>
          <p:cNvSpPr/>
          <p:nvPr/>
        </p:nvSpPr>
        <p:spPr>
          <a:xfrm>
            <a:off x="647999" y="2088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6" name="CustomShape 3"/>
          <p:cNvSpPr/>
          <p:nvPr/>
        </p:nvSpPr>
        <p:spPr>
          <a:xfrm>
            <a:off x="647999" y="2375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7" name="CustomShape 4"/>
          <p:cNvSpPr/>
          <p:nvPr/>
        </p:nvSpPr>
        <p:spPr>
          <a:xfrm>
            <a:off x="647999" y="4032000"/>
            <a:ext cx="2736001" cy="432001"/>
          </a:xfrm>
          <a:prstGeom prst="rect">
            <a:avLst/>
          </a:prstGeom>
          <a:solidFill>
            <a:srgbClr val="6666FF"/>
          </a:solidFill>
          <a:ln>
            <a:solidFill>
              <a:srgbClr val="6666FF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551" name="Group 5"/>
          <p:cNvGrpSpPr/>
          <p:nvPr/>
        </p:nvGrpSpPr>
        <p:grpSpPr>
          <a:xfrm>
            <a:off x="1223999" y="2952000"/>
            <a:ext cx="288001" cy="648001"/>
            <a:chOff x="0" y="0"/>
            <a:chExt cx="288000" cy="647999"/>
          </a:xfrm>
        </p:grpSpPr>
        <p:sp>
          <p:nvSpPr>
            <p:cNvPr id="548" name="Line 6"/>
            <p:cNvSpPr/>
            <p:nvPr/>
          </p:nvSpPr>
          <p:spPr>
            <a:xfrm>
              <a:off x="144000" y="-1"/>
              <a:ext cx="144001" cy="21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9" name="Line 7"/>
            <p:cNvSpPr/>
            <p:nvPr/>
          </p:nvSpPr>
          <p:spPr>
            <a:xfrm flipV="1">
              <a:off x="-1" y="215999"/>
              <a:ext cx="288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0" name="Line 8"/>
            <p:cNvSpPr/>
            <p:nvPr/>
          </p:nvSpPr>
          <p:spPr>
            <a:xfrm flipH="1" flipV="1">
              <a:off x="0" y="431999"/>
              <a:ext cx="144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5" name="Group 9"/>
          <p:cNvGrpSpPr/>
          <p:nvPr/>
        </p:nvGrpSpPr>
        <p:grpSpPr>
          <a:xfrm>
            <a:off x="2447999" y="2952000"/>
            <a:ext cx="288001" cy="648001"/>
            <a:chOff x="0" y="0"/>
            <a:chExt cx="288000" cy="647999"/>
          </a:xfrm>
        </p:grpSpPr>
        <p:sp>
          <p:nvSpPr>
            <p:cNvPr id="552" name="Line 10"/>
            <p:cNvSpPr/>
            <p:nvPr/>
          </p:nvSpPr>
          <p:spPr>
            <a:xfrm>
              <a:off x="144000" y="-1"/>
              <a:ext cx="144001" cy="21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3" name="Line 11"/>
            <p:cNvSpPr/>
            <p:nvPr/>
          </p:nvSpPr>
          <p:spPr>
            <a:xfrm flipV="1">
              <a:off x="-1" y="215999"/>
              <a:ext cx="288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4" name="Line 12"/>
            <p:cNvSpPr/>
            <p:nvPr/>
          </p:nvSpPr>
          <p:spPr>
            <a:xfrm flipH="1" flipV="1">
              <a:off x="0" y="431999"/>
              <a:ext cx="144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556" name="TextShape 13"/>
          <p:cNvSpPr txBox="1"/>
          <p:nvPr/>
        </p:nvSpPr>
        <p:spPr>
          <a:xfrm>
            <a:off x="836999" y="4751999"/>
            <a:ext cx="2646002" cy="67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/>
            </a:pPr>
            <a:r>
              <a:t>W,B</a:t>
            </a:r>
            <a:r>
              <a:rPr baseline="-33000"/>
              <a:t>4</a:t>
            </a:r>
            <a:r>
              <a:t>C: 17.5 Å, 7.5 Å</a:t>
            </a:r>
          </a:p>
          <a:p>
            <a:pPr>
              <a:defRPr spc="-1"/>
            </a:pPr>
            <a:r>
              <a:t>Si substrate </a:t>
            </a:r>
          </a:p>
        </p:txBody>
      </p:sp>
      <p:sp>
        <p:nvSpPr>
          <p:cNvPr id="557" name="CustomShape 14"/>
          <p:cNvSpPr/>
          <p:nvPr/>
        </p:nvSpPr>
        <p:spPr>
          <a:xfrm>
            <a:off x="647999" y="2520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8" name="CustomShape 15"/>
          <p:cNvSpPr/>
          <p:nvPr/>
        </p:nvSpPr>
        <p:spPr>
          <a:xfrm>
            <a:off x="647999" y="2807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9" name="CustomShape 16"/>
          <p:cNvSpPr/>
          <p:nvPr/>
        </p:nvSpPr>
        <p:spPr>
          <a:xfrm>
            <a:off x="647999" y="3600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0" name="CustomShape 17"/>
          <p:cNvSpPr/>
          <p:nvPr/>
        </p:nvSpPr>
        <p:spPr>
          <a:xfrm>
            <a:off x="647999" y="3887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1" name="Line 18"/>
          <p:cNvSpPr/>
          <p:nvPr/>
        </p:nvSpPr>
        <p:spPr>
          <a:xfrm>
            <a:off x="3528000" y="2088000"/>
            <a:ext cx="1" cy="1944001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2" name="TextShape 19"/>
          <p:cNvSpPr txBox="1"/>
          <p:nvPr/>
        </p:nvSpPr>
        <p:spPr>
          <a:xfrm rot="5400000">
            <a:off x="3267559" y="2785519"/>
            <a:ext cx="76896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N=100</a:t>
            </a:r>
          </a:p>
        </p:txBody>
      </p:sp>
      <p:sp>
        <p:nvSpPr>
          <p:cNvPr id="563" name="TextShape 20"/>
          <p:cNvSpPr txBox="1"/>
          <p:nvPr/>
        </p:nvSpPr>
        <p:spPr>
          <a:xfrm>
            <a:off x="6092999" y="1597679"/>
            <a:ext cx="3294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Reflectivity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1511999" y="17026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Higher harmonic rejection</a:t>
            </a:r>
          </a:p>
        </p:txBody>
      </p:sp>
      <p:pic>
        <p:nvPicPr>
          <p:cNvPr id="566" name="image74.png" descr="image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99" y="1295999"/>
            <a:ext cx="7205042" cy="4958641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extShape 2"/>
          <p:cNvSpPr txBox="1"/>
          <p:nvPr/>
        </p:nvSpPr>
        <p:spPr>
          <a:xfrm>
            <a:off x="6997320" y="6966719"/>
            <a:ext cx="108288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[I. Kantor]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570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571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CustomShape 3"/>
          <p:cNvSpPr/>
          <p:nvPr/>
        </p:nvSpPr>
        <p:spPr>
          <a:xfrm>
            <a:off x="7775999" y="3816000"/>
            <a:ext cx="3096001" cy="1512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75" name="image76.png" descr="image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328479"/>
            <a:ext cx="4426922" cy="326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77.png" descr="image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334959"/>
            <a:ext cx="4426921" cy="3252241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Shape 2"/>
          <p:cNvSpPr txBox="1"/>
          <p:nvPr/>
        </p:nvSpPr>
        <p:spPr>
          <a:xfrm>
            <a:off x="6997320" y="6966719"/>
            <a:ext cx="108288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[I. Kantor]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What is it?</a:t>
            </a:r>
          </a:p>
        </p:txBody>
      </p:sp>
      <p:sp>
        <p:nvSpPr>
          <p:cNvPr id="303" name="CustomShape 2"/>
          <p:cNvSpPr txBox="1"/>
          <p:nvPr/>
        </p:nvSpPr>
        <p:spPr>
          <a:xfrm>
            <a:off x="612720" y="1270799"/>
            <a:ext cx="8569440" cy="474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Built on proven base of McStas for neutron ray tracing</a:t>
            </a:r>
          </a:p>
          <a:p>
            <a:pPr indent="914400">
              <a:defRPr spc="-1" sz="1600"/>
            </a:pPr>
            <a:r>
              <a:t>K. Lefmann and K. Nielsen, Neutron News 10, 20, (1999).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Releases 1.7 and 3.0 (GPU support)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Portable code (Unix/Linux/Mac/Windows, 32 and 64 bit support)</a:t>
            </a:r>
          </a:p>
          <a:p>
            <a:pPr indent="914400">
              <a:defRPr spc="-1" sz="1600"/>
            </a:pPr>
            <a:r>
              <a:t>Has run on all from iPhone to FERMI (world no. 7)</a:t>
            </a: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GPL-license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DSL / Compiler Technology.</a:t>
            </a:r>
          </a:p>
          <a:p>
            <a:pPr indent="914400">
              <a:defRPr spc="-1" sz="1600"/>
            </a:pPr>
            <a:r>
              <a:t>Using Lex &amp; Yacc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Modular Open Structure.</a:t>
            </a:r>
          </a:p>
          <a:p>
            <a:pPr indent="914400">
              <a:defRPr spc="-1" sz="1600"/>
            </a:pPr>
            <a:r>
              <a:t>Components/devices written in structured ISO-c automatically fits in the system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Dependencies: c-compiler (python3/qt5 or perl/tk for gui).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Permanent staff at DTU Physics maintaining the code</a:t>
            </a:r>
          </a:p>
          <a:p>
            <a:pPr>
              <a:defRPr spc="-1" sz="1600"/>
            </a:pPr>
          </a:p>
        </p:txBody>
      </p:sp>
      <p:sp>
        <p:nvSpPr>
          <p:cNvPr id="304" name="CustomShape 3"/>
          <p:cNvSpPr txBox="1"/>
          <p:nvPr/>
        </p:nvSpPr>
        <p:spPr>
          <a:xfrm>
            <a:off x="6360479" y="2829508"/>
            <a:ext cx="2999521" cy="13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website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http://www.mcxtrace.org</a:t>
            </a:r>
          </a:p>
          <a:p>
            <a:pPr>
              <a:defRPr spc="-1" sz="1400"/>
            </a:pP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mailing list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mcxtrace-users@mcxtrace.org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864000" y="2663999"/>
            <a:ext cx="4809600" cy="11520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80" name="Shape 94" descr="Shape 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59" y="1364760"/>
            <a:ext cx="6704642" cy="360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Shape 95" descr="Shape 9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5560" y="2485439"/>
            <a:ext cx="6094441" cy="4570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Other new features:</a:t>
            </a:r>
          </a:p>
        </p:txBody>
      </p:sp>
      <p:sp>
        <p:nvSpPr>
          <p:cNvPr id="584" name="TextShape 2"/>
          <p:cNvSpPr txBox="1"/>
          <p:nvPr/>
        </p:nvSpPr>
        <p:spPr>
          <a:xfrm>
            <a:off x="503999" y="2284860"/>
            <a:ext cx="9071642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 new set of modern, python based GUI and plotting tools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Polycrystal sample model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 homogenization of components of similar type, to make it easier for users to switch between models.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More standardized installation on debian and FreeBSD class systems.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New example simulations.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Support for the NeXus-file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GUI </a:t>
            </a:r>
          </a:p>
        </p:txBody>
      </p:sp>
      <p:sp>
        <p:nvSpPr>
          <p:cNvPr id="587" name="TextShape 2"/>
          <p:cNvSpPr txBox="1"/>
          <p:nvPr/>
        </p:nvSpPr>
        <p:spPr>
          <a:xfrm>
            <a:off x="405000" y="792000"/>
            <a:ext cx="3798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Python based</a:t>
            </a:r>
          </a:p>
        </p:txBody>
      </p:sp>
      <p:pic>
        <p:nvPicPr>
          <p:cNvPr id="588" name="image80.png" descr="image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3639" y="3887999"/>
            <a:ext cx="4698361" cy="294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81.png" descr="image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999" y="1526400"/>
            <a:ext cx="4683242" cy="54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82.png" descr="image8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4880" y="1614959"/>
            <a:ext cx="3831121" cy="299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visual ray tracing</a:t>
            </a:r>
          </a:p>
        </p:txBody>
      </p:sp>
      <p:pic>
        <p:nvPicPr>
          <p:cNvPr id="593" name="image83.png" descr="image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999" y="4464000"/>
            <a:ext cx="5027401" cy="30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84.png" descr="image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360" y="1029960"/>
            <a:ext cx="5075641" cy="329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Polycrystal</a:t>
            </a:r>
          </a:p>
        </p:txBody>
      </p:sp>
      <p:pic>
        <p:nvPicPr>
          <p:cNvPr id="597" name="image85.pdf" descr="image8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240" y="1943999"/>
            <a:ext cx="7035480" cy="538452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extShape 2"/>
          <p:cNvSpPr txBox="1"/>
          <p:nvPr/>
        </p:nvSpPr>
        <p:spPr>
          <a:xfrm>
            <a:off x="980999" y="1008000"/>
            <a:ext cx="7830002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Ge-bicrystal wafer scanned by a monochromatic microbeam along the arrow. The red crystal has a .7% greater lattice spacing.</a:t>
            </a:r>
          </a:p>
        </p:txBody>
      </p:sp>
      <p:pic>
        <p:nvPicPr>
          <p:cNvPr id="599" name="page41image22796592.jpg" descr="page41image2279659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720" y="1740741"/>
            <a:ext cx="7561525" cy="57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Text"/>
          <p:cNvSpPr txBox="1"/>
          <p:nvPr/>
        </p:nvSpPr>
        <p:spPr>
          <a:xfrm>
            <a:off x="1173720" y="-149479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86.png" descr="image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80" y="2194560"/>
            <a:ext cx="3864601" cy="217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87.png" descr="image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828800"/>
            <a:ext cx="3864601" cy="290304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extShape 1"/>
          <p:cNvSpPr txBox="1"/>
          <p:nvPr/>
        </p:nvSpPr>
        <p:spPr>
          <a:xfrm>
            <a:off x="410760" y="5212079"/>
            <a:ext cx="8048160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ATHENA X-ray space telescope: http://sci.esa.int/ixo/</a:t>
            </a:r>
          </a:p>
        </p:txBody>
      </p:sp>
      <p:sp>
        <p:nvSpPr>
          <p:cNvPr id="605" name="TextShape 2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08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image90.pdf" descr="image9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page43image22303408.jpg" descr="page43image2230340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Text"/>
          <p:cNvSpPr txBox="1"/>
          <p:nvPr/>
        </p:nvSpPr>
        <p:spPr>
          <a:xfrm>
            <a:off x="3765550" y="1479550"/>
            <a:ext cx="127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15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93.pdf" descr="image9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94.pdf" descr="image9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99" y="3455999"/>
            <a:ext cx="5769361" cy="22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95.pdf" descr="image9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1999" y="3744000"/>
            <a:ext cx="3124082" cy="26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page43image22303408.jpg" descr="page43image2230340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age44image22424960.jpg" descr="page44image2242496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3050" y="4095012"/>
            <a:ext cx="5614737" cy="220561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ext"/>
          <p:cNvSpPr txBox="1"/>
          <p:nvPr/>
        </p:nvSpPr>
        <p:spPr>
          <a:xfrm>
            <a:off x="-2424068" y="439345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049" t="2400" r="0" b="0"/>
          <a:stretch>
            <a:fillRect/>
          </a:stretch>
        </p:blipFill>
        <p:spPr>
          <a:xfrm>
            <a:off x="5773744" y="3932336"/>
            <a:ext cx="4121182" cy="3500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26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98.pdf" descr="image98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99.pdf" descr="image9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99" y="3455999"/>
            <a:ext cx="5769361" cy="22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100.pdf" descr="image10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1999" y="3744000"/>
            <a:ext cx="3124082" cy="26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101.png" descr="image1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8959" y="655919"/>
            <a:ext cx="6305041" cy="460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102.png" descr="image10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79999" y="2232000"/>
            <a:ext cx="6257521" cy="449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Website</a:t>
            </a:r>
          </a:p>
        </p:txBody>
      </p:sp>
      <p:pic>
        <p:nvPicPr>
          <p:cNvPr id="635" name="image103.png" descr="image1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19" y="1300319"/>
            <a:ext cx="10079641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Github</a:t>
            </a:r>
          </a:p>
        </p:txBody>
      </p:sp>
      <p:pic>
        <p:nvPicPr>
          <p:cNvPr id="308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" y="995759"/>
            <a:ext cx="10079640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1701000" y="1511999"/>
            <a:ext cx="6102001" cy="125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104.png" descr="image1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999" y="1980359"/>
            <a:ext cx="6959522" cy="5219641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1701000" y="1511999"/>
            <a:ext cx="6102001" cy="125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grpSp>
        <p:nvGrpSpPr>
          <p:cNvPr id="645" name="CustomShape 3"/>
          <p:cNvGrpSpPr/>
          <p:nvPr/>
        </p:nvGrpSpPr>
        <p:grpSpPr>
          <a:xfrm>
            <a:off x="647999" y="4300039"/>
            <a:ext cx="1584002" cy="615922"/>
            <a:chOff x="0" y="0"/>
            <a:chExt cx="1584000" cy="615921"/>
          </a:xfrm>
        </p:grpSpPr>
        <p:sp>
          <p:nvSpPr>
            <p:cNvPr id="643" name="Rectangle"/>
            <p:cNvSpPr/>
            <p:nvPr/>
          </p:nvSpPr>
          <p:spPr>
            <a:xfrm>
              <a:off x="0" y="19960"/>
              <a:ext cx="1584001" cy="576001"/>
            </a:xfrm>
            <a:prstGeom prst="rect">
              <a:avLst/>
            </a:prstGeom>
            <a:solidFill>
              <a:srgbClr val="729FCF"/>
            </a:solidFill>
            <a:ln w="9525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644" name="5x5 Grating…"/>
            <p:cNvSpPr txBox="1"/>
            <p:nvPr/>
          </p:nvSpPr>
          <p:spPr>
            <a:xfrm>
              <a:off x="86977" y="-1"/>
              <a:ext cx="1410046" cy="615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5x5 Grating</a:t>
              </a:r>
            </a:p>
            <a:p>
              <a:pPr algn="ctr">
                <a:defRPr spc="-1"/>
              </a:pPr>
              <a:r>
                <a:t>Point Source</a:t>
              </a:r>
            </a:p>
          </p:txBody>
        </p:sp>
      </p:grpSp>
      <p:sp>
        <p:nvSpPr>
          <p:cNvPr id="646" name="CustomShape 4"/>
          <p:cNvSpPr/>
          <p:nvPr/>
        </p:nvSpPr>
        <p:spPr>
          <a:xfrm>
            <a:off x="2663999" y="4319999"/>
            <a:ext cx="719642" cy="359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5"/>
                </a:moveTo>
                <a:lnTo>
                  <a:pt x="16192" y="5395"/>
                </a:lnTo>
                <a:lnTo>
                  <a:pt x="16192" y="0"/>
                </a:lnTo>
                <a:lnTo>
                  <a:pt x="21600" y="10789"/>
                </a:lnTo>
                <a:lnTo>
                  <a:pt x="16192" y="21600"/>
                </a:lnTo>
                <a:lnTo>
                  <a:pt x="16192" y="16184"/>
                </a:lnTo>
                <a:lnTo>
                  <a:pt x="0" y="16184"/>
                </a:lnTo>
                <a:lnTo>
                  <a:pt x="0" y="539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7" name="TextShape 5"/>
          <p:cNvSpPr txBox="1"/>
          <p:nvPr/>
        </p:nvSpPr>
        <p:spPr>
          <a:xfrm>
            <a:off x="5444999" y="2447999"/>
            <a:ext cx="2430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1m downstream</a:t>
            </a:r>
          </a:p>
        </p:txBody>
      </p:sp>
      <p:sp>
        <p:nvSpPr>
          <p:cNvPr id="648" name="TextShape 6"/>
          <p:cNvSpPr txBox="1"/>
          <p:nvPr/>
        </p:nvSpPr>
        <p:spPr>
          <a:xfrm>
            <a:off x="5543999" y="6624000"/>
            <a:ext cx="3528002" cy="349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[G. Fevola]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aytracing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diffraction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20" y="1245423"/>
            <a:ext cx="9918460" cy="5035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Raytracing Ptych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Ptychography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20" y="893843"/>
            <a:ext cx="9165515" cy="6430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930" y="1925516"/>
            <a:ext cx="10368960" cy="4535678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Raytracing Ptych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Ptychography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60" name="TextShape 2"/>
          <p:cNvSpPr txBox="1"/>
          <p:nvPr/>
        </p:nvSpPr>
        <p:spPr>
          <a:xfrm>
            <a:off x="1701000" y="1511999"/>
            <a:ext cx="6102001" cy="188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NanoMAX simulation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Imaging simulations.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pic>
        <p:nvPicPr>
          <p:cNvPr id="661" name="image105.png" descr="image1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000" y="3168000"/>
            <a:ext cx="6931801" cy="3975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64" name="TextShape 2"/>
          <p:cNvSpPr txBox="1"/>
          <p:nvPr/>
        </p:nvSpPr>
        <p:spPr>
          <a:xfrm>
            <a:off x="1701000" y="1511999"/>
            <a:ext cx="6102001" cy="188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NanoMAX simulation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Imaging simulations.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pic>
        <p:nvPicPr>
          <p:cNvPr id="665" name="image106.png" descr="image1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59" y="1368000"/>
            <a:ext cx="10079641" cy="586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CustomShape 1"/>
          <p:cNvGrpSpPr/>
          <p:nvPr/>
        </p:nvGrpSpPr>
        <p:grpSpPr>
          <a:xfrm>
            <a:off x="462959" y="1052999"/>
            <a:ext cx="8169842" cy="6273065"/>
            <a:chOff x="0" y="0"/>
            <a:chExt cx="8169840" cy="6273063"/>
          </a:xfrm>
        </p:grpSpPr>
        <p:sp>
          <p:nvSpPr>
            <p:cNvPr id="667" name="Rectangle"/>
            <p:cNvSpPr/>
            <p:nvPr/>
          </p:nvSpPr>
          <p:spPr>
            <a:xfrm>
              <a:off x="0" y="0"/>
              <a:ext cx="8169841" cy="5931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 sz="1400"/>
              </a:pPr>
            </a:p>
          </p:txBody>
        </p:sp>
        <p:sp>
          <p:nvSpPr>
            <p:cNvPr id="668" name="Peter Willendrup [1]…"/>
            <p:cNvSpPr txBox="1"/>
            <p:nvPr/>
          </p:nvSpPr>
          <p:spPr>
            <a:xfrm>
              <a:off x="0" y="0"/>
              <a:ext cx="8169841" cy="6273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defRPr spc="-1" sz="1400"/>
              </a:pPr>
              <a:r>
                <a:t>Peter Willendrup [1]</a:t>
              </a:r>
            </a:p>
            <a:p>
              <a:pPr>
                <a:defRPr spc="-1" sz="1400"/>
              </a:pPr>
              <a:r>
                <a:t>Andrea Prodi [4]</a:t>
              </a:r>
            </a:p>
            <a:p>
              <a:pPr>
                <a:defRPr spc="-1" sz="1400"/>
              </a:pPr>
              <a:r>
                <a:t>Jana Baltser [2]</a:t>
              </a:r>
            </a:p>
            <a:p>
              <a:pPr>
                <a:defRPr spc="-1" sz="1400"/>
              </a:pPr>
              <a:r>
                <a:t>Søren Schmidt [1]</a:t>
              </a:r>
            </a:p>
            <a:p>
              <a:pPr>
                <a:defRPr spc="-1" sz="1400"/>
              </a:pPr>
              <a:r>
                <a:t>Martin Meedom [1]</a:t>
              </a:r>
            </a:p>
            <a:p>
              <a:pPr>
                <a:defRPr spc="-1" sz="1400"/>
              </a:pPr>
              <a:r>
                <a:t>Henning Friis Poulsen [1]</a:t>
              </a:r>
            </a:p>
            <a:p>
              <a:pPr>
                <a:defRPr spc="-1" sz="1400"/>
              </a:pPr>
              <a:r>
                <a:t>Manuel Sanchez del Rio [4]</a:t>
              </a:r>
            </a:p>
            <a:p>
              <a:pPr>
                <a:defRPr spc="-1" sz="1400"/>
              </a:pPr>
              <a:r>
                <a:t>Claudio Ferrero [4]</a:t>
              </a:r>
            </a:p>
            <a:p>
              <a:pPr>
                <a:defRPr spc="-1" sz="1400"/>
              </a:pPr>
              <a:r>
                <a:t>Karsten Joensen [5]</a:t>
              </a:r>
            </a:p>
            <a:p>
              <a:pPr>
                <a:defRPr spc="-1" sz="1400"/>
              </a:pPr>
              <a:r>
                <a:t>Kell Mortensen [3]</a:t>
              </a:r>
            </a:p>
            <a:p>
              <a:pPr>
                <a:defRPr spc="-1" sz="1400"/>
              </a:pPr>
              <a:r>
                <a:t>Søren Kynde [3]</a:t>
              </a:r>
            </a:p>
            <a:p>
              <a:pPr>
                <a:defRPr spc="-1" sz="1400"/>
              </a:pPr>
              <a:r>
                <a:t>Martin Cramer Petersen [3]</a:t>
              </a:r>
            </a:p>
            <a:p>
              <a:pPr>
                <a:defRPr spc="-1" sz="1400"/>
              </a:pPr>
              <a:r>
                <a:t>Robert Feidenhans’l [2]</a:t>
              </a:r>
            </a:p>
            <a:p>
              <a:pPr>
                <a:defRPr spc="-1" sz="1400"/>
              </a:pPr>
              <a:r>
                <a:t>Kim Lefmann [2]</a:t>
              </a:r>
            </a:p>
            <a:p>
              <a:pPr>
                <a:defRPr spc="-1" sz="1400"/>
              </a:pPr>
              <a:r>
                <a:t>Matteo Busi [1]</a:t>
              </a:r>
            </a:p>
            <a:p>
              <a:pPr>
                <a:defRPr spc="-1" sz="1400"/>
              </a:pPr>
              <a:r>
                <a:t>Innokenty Kantor [1,7]</a:t>
              </a:r>
            </a:p>
            <a:p>
              <a:pPr>
                <a:defRPr spc="-1" sz="1400"/>
              </a:pPr>
              <a:r>
                <a:t>Mads Ry Jørgensen[8,7]</a:t>
              </a:r>
            </a:p>
            <a:p>
              <a:pPr>
                <a:defRPr spc="-1" sz="1400"/>
              </a:pPr>
              <a:r>
                <a:t>Marcus Mendenhall [9]</a:t>
              </a:r>
            </a:p>
            <a:p>
              <a:pPr>
                <a:defRPr spc="-1" sz="1400"/>
              </a:pPr>
              <a:r>
                <a:t>Giovannin Fevola [10]</a:t>
              </a:r>
            </a:p>
            <a:p>
              <a:pPr>
                <a:defRPr spc="-1" sz="1400"/>
              </a:pPr>
            </a:p>
            <a:p>
              <a:pPr>
                <a:defRPr spc="-1" sz="1400"/>
              </a:pPr>
              <a:r>
                <a:t>[1]   DTU Physics, Kgs. Lyngby, Denmark.</a:t>
              </a:r>
            </a:p>
            <a:p>
              <a:pPr>
                <a:defRPr spc="-1" sz="1400"/>
              </a:pPr>
              <a:r>
                <a:t>[2]   Niels Bohr Institute, University of Copenhagen, Copenhagen, Denmark.</a:t>
              </a:r>
            </a:p>
            <a:p>
              <a:pPr>
                <a:defRPr spc="-1" sz="1400"/>
              </a:pPr>
              <a:r>
                <a:t>[3]   Faculty of Life Science, University of Copenhagen, Copenhagen, Denmark.</a:t>
              </a:r>
            </a:p>
            <a:p>
              <a:pPr>
                <a:defRPr spc="-1" sz="1400"/>
              </a:pPr>
              <a:r>
                <a:t>[4]   European Synchrotron Radiation Facility (ESRF), Grenoble, France.</a:t>
              </a:r>
            </a:p>
            <a:p>
              <a:pPr>
                <a:defRPr spc="-1" sz="1400"/>
              </a:pPr>
              <a:r>
                <a:t>[5]   SAXSLAB, Denmark (Formerly JJ X-RAY Systems).</a:t>
              </a:r>
            </a:p>
            <a:p>
              <a:pPr>
                <a:defRPr spc="-1" sz="1400"/>
              </a:pPr>
              <a:r>
                <a:t>[6]   European Spallation Source, Lund, Sweden.</a:t>
              </a:r>
              <a:br/>
              <a:r>
                <a:t>[7]   MAX IV Laboratory, Lund, Sweden.</a:t>
              </a:r>
            </a:p>
            <a:p>
              <a:pPr>
                <a:defRPr spc="-1" sz="1400"/>
              </a:pPr>
              <a:r>
                <a:t>[8]   iNANO-center, Århus University, Århus, Denmark.</a:t>
              </a:r>
            </a:p>
            <a:p>
              <a:pPr>
                <a:defRPr spc="-1" sz="1400"/>
              </a:pPr>
              <a:r>
                <a:t>[9]   NIST, Gaithersburg, MD, USA.</a:t>
              </a:r>
            </a:p>
            <a:p>
              <a:pPr>
                <a:defRPr spc="-1" sz="1400"/>
              </a:pPr>
              <a:r>
                <a:t>[10] DTU Energy, Roskilde, Denmark.</a:t>
              </a:r>
            </a:p>
          </p:txBody>
        </p:sp>
      </p:grpSp>
      <p:sp>
        <p:nvSpPr>
          <p:cNvPr id="670" name="TextShape 2"/>
          <p:cNvSpPr txBox="1"/>
          <p:nvPr/>
        </p:nvSpPr>
        <p:spPr>
          <a:xfrm>
            <a:off x="1628999" y="215999"/>
            <a:ext cx="5742002" cy="123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 sz="3200">
                <a:solidFill>
                  <a:srgbClr val="FF33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Thank you for your attention!</a:t>
            </a:r>
          </a:p>
        </p:txBody>
      </p:sp>
      <p:sp>
        <p:nvSpPr>
          <p:cNvPr id="671" name="TextShape 3"/>
          <p:cNvSpPr txBox="1"/>
          <p:nvPr/>
        </p:nvSpPr>
        <p:spPr>
          <a:xfrm>
            <a:off x="8613000" y="2736000"/>
            <a:ext cx="54072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	</a:t>
            </a:r>
          </a:p>
        </p:txBody>
      </p:sp>
      <p:pic>
        <p:nvPicPr>
          <p:cNvPr id="672" name="Shape 14" descr="Shap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7999" y="2447999"/>
            <a:ext cx="2741761" cy="93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Shape 15" descr="Shap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8280" y="2520000"/>
            <a:ext cx="2637721" cy="79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Shape 16" descr="Shap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9039" y="3711240"/>
            <a:ext cx="4591441" cy="89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888659" y="191385"/>
            <a:ext cx="4823641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pc="-1" sz="2400"/>
            </a:pPr>
            <a:r>
              <a:t>Feature History - and plans for NG</a:t>
            </a:r>
            <a:br/>
            <a:r>
              <a:t>(not fully up-to-date)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21" y="921685"/>
            <a:ext cx="9143658" cy="6697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The McXtrace way</a:t>
            </a:r>
          </a:p>
        </p:txBody>
      </p:sp>
      <p:sp>
        <p:nvSpPr>
          <p:cNvPr id="314" name="TextShape 2"/>
          <p:cNvSpPr txBox="1"/>
          <p:nvPr/>
        </p:nvSpPr>
        <p:spPr>
          <a:xfrm>
            <a:off x="457200" y="1604879"/>
            <a:ext cx="8046361" cy="3977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/>
            </a:pPr>
            <a:r>
              <a:t>Describe your beamline in the McXtrace language (In a text file).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00"/>
                </a:solidFill>
              </a:defRPr>
            </a:pPr>
            <a:r>
              <a:t>Automatically convert beamline into ANSI c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FF"/>
                </a:solidFill>
              </a:defRPr>
            </a:pPr>
            <a:r>
              <a:t>Compile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00FF00"/>
                </a:solidFill>
              </a:defRPr>
            </a:pPr>
            <a:r>
              <a:t>Run</a:t>
            </a:r>
          </a:p>
        </p:txBody>
      </p:sp>
      <p:sp>
        <p:nvSpPr>
          <p:cNvPr id="315" name="CustomShape 3"/>
          <p:cNvSpPr/>
          <p:nvPr/>
        </p:nvSpPr>
        <p:spPr>
          <a:xfrm>
            <a:off x="1741679" y="4479480"/>
            <a:ext cx="1492922" cy="995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78" y="6247"/>
                </a:moveTo>
                <a:lnTo>
                  <a:pt x="13278" y="10496"/>
                </a:lnTo>
                <a:lnTo>
                  <a:pt x="6780" y="10496"/>
                </a:lnTo>
                <a:lnTo>
                  <a:pt x="6780" y="0"/>
                </a:lnTo>
                <a:lnTo>
                  <a:pt x="0" y="0"/>
                </a:lnTo>
                <a:lnTo>
                  <a:pt x="0" y="17199"/>
                </a:lnTo>
                <a:lnTo>
                  <a:pt x="13278" y="17199"/>
                </a:lnTo>
                <a:lnTo>
                  <a:pt x="13278" y="21600"/>
                </a:lnTo>
                <a:lnTo>
                  <a:pt x="21600" y="13835"/>
                </a:lnTo>
                <a:lnTo>
                  <a:pt x="13278" y="6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6" name="TextShape 4"/>
          <p:cNvSpPr txBox="1"/>
          <p:nvPr/>
        </p:nvSpPr>
        <p:spPr>
          <a:xfrm>
            <a:off x="3943439" y="4645440"/>
            <a:ext cx="4723562" cy="8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2800"/>
            </a:pPr>
            <a:r>
              <a:t>1.Optimized for your platform</a:t>
            </a:r>
          </a:p>
          <a:p>
            <a:pPr>
              <a:defRPr spc="-1" sz="2800"/>
            </a:pPr>
            <a:r>
              <a:t>2.Only includes what you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19" y="2879999"/>
            <a:ext cx="7978681" cy="339984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How?</a:t>
            </a:r>
          </a:p>
        </p:txBody>
      </p:sp>
      <p:grpSp>
        <p:nvGrpSpPr>
          <p:cNvPr id="322" name="Group 2"/>
          <p:cNvGrpSpPr/>
          <p:nvPr/>
        </p:nvGrpSpPr>
        <p:grpSpPr>
          <a:xfrm>
            <a:off x="3312000" y="647999"/>
            <a:ext cx="2664001" cy="3084122"/>
            <a:chOff x="0" y="0"/>
            <a:chExt cx="2663999" cy="3084120"/>
          </a:xfrm>
        </p:grpSpPr>
        <p:sp>
          <p:nvSpPr>
            <p:cNvPr id="320" name="CustomShape 3"/>
            <p:cNvSpPr/>
            <p:nvPr/>
          </p:nvSpPr>
          <p:spPr>
            <a:xfrm>
              <a:off x="0" y="-1"/>
              <a:ext cx="2658960" cy="3084122"/>
            </a:xfrm>
            <a:prstGeom prst="rect">
              <a:avLst/>
            </a:prstGeom>
            <a:solidFill>
              <a:srgbClr val="FFFFFF"/>
            </a:solidFill>
            <a:ln w="126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21" name="CustomShape 4"/>
            <p:cNvSpPr txBox="1"/>
            <p:nvPr/>
          </p:nvSpPr>
          <p:spPr>
            <a:xfrm>
              <a:off x="0" y="-1"/>
              <a:ext cx="2664000" cy="3003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Photon ray/package: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(</a:t>
              </a:r>
              <a:r>
                <a:rPr b="1"/>
                <a:t>r</a:t>
              </a:r>
              <a:r>
                <a:t>,</a:t>
              </a:r>
              <a:r>
                <a:rPr b="1"/>
                <a:t>k</a:t>
              </a:r>
              <a:r>
                <a:t>,φ,t,p,</a:t>
              </a:r>
              <a:r>
                <a:rPr b="1"/>
                <a:t>E</a:t>
              </a:r>
              <a:r>
                <a:t>)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r </a:t>
              </a:r>
              <a:r>
                <a:rPr b="0"/>
                <a:t>- spatial coordinates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k</a:t>
              </a:r>
              <a:r>
                <a:rPr b="0"/>
                <a:t> - wave vector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 φ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 - phase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t - time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p – photon weight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E</a:t>
              </a:r>
              <a:r>
                <a:rPr b="0"/>
                <a:t> - Electrical field polarisation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25" name="During WW2, “numerical experiments” were applied at Los Alamos for solving mathematical complications of computing fission, criticality, neutronics, hydrodynamics, thermonuclear detonation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1680" indent="-158760" defTabSz="448055">
              <a:spcBef>
                <a:spcPts val="600"/>
              </a:spcBef>
              <a:defRPr spc="0" sz="1568"/>
            </a:pPr>
            <a:r>
              <a:t>During WW2, “numerical experiments” were applied at Los Alamos for solving mathematical complications of computing fission, criticality, neutronics, hydrodynamics, thermonuclear detonation etc.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Notable fathers:   John v. Neumann  Stanislav Ulam Nicholas Metropolis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Named “Monte Carlo” after Ulam’s fathers frequent visits to the Monte Carlo casino in Las Vegas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Initially “implemented” by letting large numbers of women use tabularized random numbers and hand calculators for individual particle calculations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Later, analogue and digital computing devices were used</a:t>
            </a:r>
          </a:p>
        </p:txBody>
      </p:sp>
      <p:pic>
        <p:nvPicPr>
          <p:cNvPr id="326" name="John_von_Neumann_ID_badge.png" descr="John_von_Neumann_ID_bad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5684" y="2833687"/>
            <a:ext cx="1262209" cy="14955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7" name="Metropolis_Nicholas_Badge-1.gif" descr="Metropolis_Nicholas_Badge-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4675" y="2807449"/>
            <a:ext cx="1118024" cy="1548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8" name="240px-Stanislaw_Ulam_ID_badge-1.png" descr="240px-Stanislaw_Ulam_ID_badge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8668" y="2820568"/>
            <a:ext cx="1435455" cy="15012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5854" y="-68270"/>
            <a:ext cx="1643041" cy="116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